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9" d="100"/>
          <a:sy n="69" d="100"/>
        </p:scale>
        <p:origin x="5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1/14/2024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1/14/2024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35002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Quantum bits :</a:t>
            </a:r>
            <a:endParaRPr lang="en-US" dirty="0"/>
          </a:p>
        </p:txBody>
      </p:sp>
      <p:sp>
        <p:nvSpPr>
          <p:cNvPr id="3" name="Content Placeholder 2"/>
          <p:cNvSpPr>
            <a:spLocks noGrp="1"/>
          </p:cNvSpPr>
          <p:nvPr>
            <p:ph idx="1"/>
          </p:nvPr>
        </p:nvSpPr>
        <p:spPr/>
        <p:txBody>
          <a:bodyPr/>
          <a:lstStyle/>
          <a:p>
            <a:r>
              <a:rPr lang="en-US" dirty="0" smtClean="0"/>
              <a:t>Quantum </a:t>
            </a:r>
            <a:r>
              <a:rPr lang="en-US" dirty="0"/>
              <a:t>Physics (Quantum theory) is fundamental branch of Physics which describe physical phenomena at atomic or sub-atomic scale. Quantum mechanics provides an extremely accurate description of the </a:t>
            </a:r>
            <a:r>
              <a:rPr lang="en-US" dirty="0" err="1"/>
              <a:t>behaviour</a:t>
            </a:r>
            <a:r>
              <a:rPr lang="en-US" dirty="0"/>
              <a:t> of photons, electrons and other atomic and molecular-scale objects or sometime it is called reality.</a:t>
            </a:r>
          </a:p>
        </p:txBody>
      </p:sp>
      <p:pic>
        <p:nvPicPr>
          <p:cNvPr id="4" name="Picture 3"/>
          <p:cNvPicPr>
            <a:picLocks noChangeAspect="1"/>
          </p:cNvPicPr>
          <p:nvPr/>
        </p:nvPicPr>
        <p:blipFill>
          <a:blip r:embed="rId2"/>
          <a:stretch>
            <a:fillRect/>
          </a:stretch>
        </p:blipFill>
        <p:spPr>
          <a:xfrm>
            <a:off x="3911151" y="4109542"/>
            <a:ext cx="6216970" cy="2425825"/>
          </a:xfrm>
          <a:prstGeom prst="rect">
            <a:avLst/>
          </a:prstGeom>
        </p:spPr>
      </p:pic>
    </p:spTree>
    <p:extLst>
      <p:ext uri="{BB962C8B-B14F-4D97-AF65-F5344CB8AC3E}">
        <p14:creationId xmlns:p14="http://schemas.microsoft.com/office/powerpoint/2010/main" val="2178313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Essential Elements of Quantum Physics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Particles </a:t>
            </a:r>
            <a:r>
              <a:rPr lang="en-US" dirty="0"/>
              <a:t>are waves, and vice versa</a:t>
            </a:r>
          </a:p>
          <a:p>
            <a:pPr lvl="1"/>
            <a:r>
              <a:rPr lang="en-US" dirty="0"/>
              <a:t>Quantum physics tells us that every object in the universe has both particle like and wave-like properties.</a:t>
            </a:r>
          </a:p>
          <a:p>
            <a:r>
              <a:rPr lang="en-US" dirty="0"/>
              <a:t>Quantum states are discrete</a:t>
            </a:r>
          </a:p>
          <a:p>
            <a:pPr lvl="1"/>
            <a:r>
              <a:rPr lang="en-US" dirty="0"/>
              <a:t>The "quantum" in quantum physics refers to the fact that everything in quantum physics comes in discrete amounts.</a:t>
            </a:r>
          </a:p>
          <a:p>
            <a:r>
              <a:rPr lang="en-US" dirty="0"/>
              <a:t>Well defined Spin</a:t>
            </a:r>
          </a:p>
          <a:p>
            <a:pPr lvl="1"/>
            <a:r>
              <a:rPr lang="en-US" dirty="0"/>
              <a:t>All the Quantum Element (electron, proton, neutron)have a well defined spin .Actually they have momentum and Orientation in space.</a:t>
            </a:r>
          </a:p>
          <a:p>
            <a:r>
              <a:rPr lang="en-US" dirty="0"/>
              <a:t>Measurement determines reality</a:t>
            </a:r>
          </a:p>
          <a:p>
            <a:pPr lvl="1"/>
            <a:r>
              <a:rPr lang="en-US" dirty="0"/>
              <a:t>After a measurement is made, the state of the particle is absolutely determined.</a:t>
            </a:r>
          </a:p>
          <a:p>
            <a:r>
              <a:rPr lang="en-US" dirty="0"/>
              <a:t>Quantum physics is not magic</a:t>
            </a:r>
          </a:p>
          <a:p>
            <a:pPr lvl="1"/>
            <a:r>
              <a:rPr lang="en-US" dirty="0"/>
              <a:t>The bedrock principles of physics are still intact: energy is still conserved, entropy still increases, nothing can move faster than the speed of light.</a:t>
            </a:r>
          </a:p>
        </p:txBody>
      </p:sp>
    </p:spTree>
    <p:extLst>
      <p:ext uri="{BB962C8B-B14F-4D97-AF65-F5344CB8AC3E}">
        <p14:creationId xmlns:p14="http://schemas.microsoft.com/office/powerpoint/2010/main" val="1156534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Quantum bits:</a:t>
            </a:r>
            <a:endParaRPr lang="en-US" dirty="0"/>
          </a:p>
        </p:txBody>
      </p:sp>
      <p:sp>
        <p:nvSpPr>
          <p:cNvPr id="3" name="Content Placeholder 2"/>
          <p:cNvSpPr>
            <a:spLocks noGrp="1"/>
          </p:cNvSpPr>
          <p:nvPr>
            <p:ph idx="1"/>
          </p:nvPr>
        </p:nvSpPr>
        <p:spPr/>
        <p:txBody>
          <a:bodyPr/>
          <a:lstStyle/>
          <a:p>
            <a:r>
              <a:rPr lang="en-US" dirty="0" smtClean="0"/>
              <a:t>As </a:t>
            </a:r>
            <a:r>
              <a:rPr lang="en-US" dirty="0"/>
              <a:t>we know that to perform operation we must need binary bits or something equivalent to binary bits.</a:t>
            </a:r>
          </a:p>
          <a:p>
            <a:r>
              <a:rPr lang="en-US" dirty="0"/>
              <a:t>By using Q-bits we can do similar operation as classical computer. Quantum computer use Quantum object to perform operation. We can either can use a electron/proton as Q-bit. But it is very difficult to do operation with proton because proton reside in nucleus. Electron of any material can be use as Q-bit</a:t>
            </a:r>
          </a:p>
        </p:txBody>
      </p:sp>
      <p:pic>
        <p:nvPicPr>
          <p:cNvPr id="4" name="Picture 3"/>
          <p:cNvPicPr>
            <a:picLocks noChangeAspect="1"/>
          </p:cNvPicPr>
          <p:nvPr/>
        </p:nvPicPr>
        <p:blipFill>
          <a:blip r:embed="rId2"/>
          <a:stretch>
            <a:fillRect/>
          </a:stretch>
        </p:blipFill>
        <p:spPr>
          <a:xfrm>
            <a:off x="4140099" y="2568531"/>
            <a:ext cx="3911801" cy="1720938"/>
          </a:xfrm>
          <a:prstGeom prst="rect">
            <a:avLst/>
          </a:prstGeom>
        </p:spPr>
      </p:pic>
    </p:spTree>
    <p:extLst>
      <p:ext uri="{BB962C8B-B14F-4D97-AF65-F5344CB8AC3E}">
        <p14:creationId xmlns:p14="http://schemas.microsoft.com/office/powerpoint/2010/main" val="1375174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Quantum bits:</a:t>
            </a:r>
          </a:p>
        </p:txBody>
      </p:sp>
      <p:pic>
        <p:nvPicPr>
          <p:cNvPr id="4" name="Content Placeholder 3"/>
          <p:cNvPicPr>
            <a:picLocks noGrp="1" noChangeAspect="1"/>
          </p:cNvPicPr>
          <p:nvPr>
            <p:ph idx="1"/>
          </p:nvPr>
        </p:nvPicPr>
        <p:blipFill>
          <a:blip r:embed="rId2"/>
          <a:stretch>
            <a:fillRect/>
          </a:stretch>
        </p:blipFill>
        <p:spPr>
          <a:xfrm>
            <a:off x="3205014" y="3226553"/>
            <a:ext cx="5778797" cy="1587582"/>
          </a:xfrm>
          <a:prstGeom prst="rect">
            <a:avLst/>
          </a:prstGeom>
        </p:spPr>
      </p:pic>
      <p:pic>
        <p:nvPicPr>
          <p:cNvPr id="5" name="Picture 4"/>
          <p:cNvPicPr>
            <a:picLocks noChangeAspect="1"/>
          </p:cNvPicPr>
          <p:nvPr/>
        </p:nvPicPr>
        <p:blipFill>
          <a:blip r:embed="rId3"/>
          <a:stretch>
            <a:fillRect/>
          </a:stretch>
        </p:blipFill>
        <p:spPr>
          <a:xfrm>
            <a:off x="3147861" y="4918036"/>
            <a:ext cx="5835950" cy="1492327"/>
          </a:xfrm>
          <a:prstGeom prst="rect">
            <a:avLst/>
          </a:prstGeom>
        </p:spPr>
      </p:pic>
    </p:spTree>
    <p:extLst>
      <p:ext uri="{BB962C8B-B14F-4D97-AF65-F5344CB8AC3E}">
        <p14:creationId xmlns:p14="http://schemas.microsoft.com/office/powerpoint/2010/main" val="1064288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Quantum bits:</a:t>
            </a:r>
          </a:p>
        </p:txBody>
      </p:sp>
      <p:pic>
        <p:nvPicPr>
          <p:cNvPr id="4" name="Content Placeholder 3"/>
          <p:cNvPicPr>
            <a:picLocks noGrp="1" noChangeAspect="1"/>
          </p:cNvPicPr>
          <p:nvPr>
            <p:ph idx="1"/>
          </p:nvPr>
        </p:nvPicPr>
        <p:blipFill>
          <a:blip r:embed="rId2"/>
          <a:stretch>
            <a:fillRect/>
          </a:stretch>
        </p:blipFill>
        <p:spPr>
          <a:xfrm>
            <a:off x="2741440" y="3178926"/>
            <a:ext cx="6705945" cy="1682836"/>
          </a:xfrm>
          <a:prstGeom prst="rect">
            <a:avLst/>
          </a:prstGeom>
        </p:spPr>
      </p:pic>
    </p:spTree>
    <p:extLst>
      <p:ext uri="{BB962C8B-B14F-4D97-AF65-F5344CB8AC3E}">
        <p14:creationId xmlns:p14="http://schemas.microsoft.com/office/powerpoint/2010/main" val="2176560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Quantum Computer </a:t>
            </a:r>
            <a:r>
              <a:rPr lang="en-US" dirty="0" smtClean="0"/>
              <a:t>works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 </a:t>
            </a:r>
            <a:r>
              <a:rPr lang="en-US" dirty="0"/>
              <a:t>Quantum computer use the principle of Quantum physics. Like as classical computer's binary bits, in quantum Computer we use Q-bits. So now to understand that how Quantum computer works we need to manipulate these Q-bits.</a:t>
            </a:r>
          </a:p>
          <a:p>
            <a:r>
              <a:rPr lang="en-US" dirty="0"/>
              <a:t>Quantum computers promise to do computation more powerfully than classical computers due to the ability of a quantum computer to be in some states that have no equivalence in a classical computer such as a superposition of values and/or an entanglement between some particles of a quantum system.</a:t>
            </a:r>
          </a:p>
          <a:p>
            <a:r>
              <a:rPr lang="en-US" dirty="0"/>
              <a:t>Main building blocks of Quantum computer is :</a:t>
            </a:r>
          </a:p>
          <a:p>
            <a:pPr lvl="1"/>
            <a:r>
              <a:rPr lang="en-US" dirty="0"/>
              <a:t>Q-bits</a:t>
            </a:r>
          </a:p>
          <a:p>
            <a:pPr lvl="1"/>
            <a:r>
              <a:rPr lang="en-US" dirty="0"/>
              <a:t>Superposition</a:t>
            </a:r>
          </a:p>
          <a:p>
            <a:pPr lvl="1"/>
            <a:r>
              <a:rPr lang="en-US" dirty="0"/>
              <a:t>Entanglement</a:t>
            </a:r>
          </a:p>
        </p:txBody>
      </p:sp>
    </p:spTree>
    <p:extLst>
      <p:ext uri="{BB962C8B-B14F-4D97-AF65-F5344CB8AC3E}">
        <p14:creationId xmlns:p14="http://schemas.microsoft.com/office/powerpoint/2010/main" val="81448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Superposition</a:t>
            </a:r>
          </a:p>
        </p:txBody>
      </p:sp>
      <p:sp>
        <p:nvSpPr>
          <p:cNvPr id="3" name="Content Placeholder 2"/>
          <p:cNvSpPr>
            <a:spLocks noGrp="1"/>
          </p:cNvSpPr>
          <p:nvPr>
            <p:ph idx="1"/>
          </p:nvPr>
        </p:nvSpPr>
        <p:spPr/>
        <p:txBody>
          <a:bodyPr>
            <a:normAutofit fontScale="92500" lnSpcReduction="10000"/>
          </a:bodyPr>
          <a:lstStyle/>
          <a:p>
            <a:r>
              <a:rPr lang="en-US" dirty="0" smtClean="0"/>
              <a:t>Superposition </a:t>
            </a:r>
            <a:r>
              <a:rPr lang="en-US" dirty="0"/>
              <a:t>is a principle of Quantum physics that describe a challenging concept about the nature and </a:t>
            </a:r>
            <a:r>
              <a:rPr lang="en-US" dirty="0" err="1"/>
              <a:t>behaviour</a:t>
            </a:r>
            <a:r>
              <a:rPr lang="en-US" dirty="0"/>
              <a:t> of matter at atomic level. Principle of super- position states that while we don't know what is the state of any Q-bit, actually it is all the possible state simultaneously, as long as we don't measure it. Think of a qubit as an electron in a magnetic field. The electron's spin may be either in alignment with the field, which is known as a spin-up state, or opposite to the field, which is known as a spin-down state. Changing the electron's spin from one state to another is achieved by using a pulse of energy, such as from a laser. But what if give half of the energy to total energy to change the spin of electron?</a:t>
            </a:r>
            <a:endParaRPr lang="en-US" dirty="0"/>
          </a:p>
        </p:txBody>
      </p:sp>
    </p:spTree>
    <p:extLst>
      <p:ext uri="{BB962C8B-B14F-4D97-AF65-F5344CB8AC3E}">
        <p14:creationId xmlns:p14="http://schemas.microsoft.com/office/powerpoint/2010/main" val="2812988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Superposition</a:t>
            </a:r>
            <a:br>
              <a:rPr lang="en-US" dirty="0"/>
            </a:br>
            <a:endParaRPr lang="en-US" dirty="0"/>
          </a:p>
        </p:txBody>
      </p:sp>
      <p:sp>
        <p:nvSpPr>
          <p:cNvPr id="3" name="Content Placeholder 2"/>
          <p:cNvSpPr>
            <a:spLocks noGrp="1"/>
          </p:cNvSpPr>
          <p:nvPr>
            <p:ph idx="1"/>
          </p:nvPr>
        </p:nvSpPr>
        <p:spPr/>
        <p:txBody>
          <a:bodyPr/>
          <a:lstStyle/>
          <a:p>
            <a:r>
              <a:rPr lang="en-US" dirty="0" smtClean="0"/>
              <a:t>By </a:t>
            </a:r>
            <a:r>
              <a:rPr lang="en-US" dirty="0"/>
              <a:t>using this property we can do parallel processing, Classical computers today, even so called parallel processors, truly they still do one task at a time. But their time to do one task is so small that we can't feel it and its seems as parallel processing.</a:t>
            </a:r>
          </a:p>
          <a:p>
            <a:r>
              <a:rPr lang="en-US" dirty="0"/>
              <a:t>We can proof Superposition theorem with Double slit Experiment </a:t>
            </a:r>
            <a:r>
              <a:rPr lang="en-US" dirty="0" smtClean="0"/>
              <a:t>over Schrodinger's </a:t>
            </a:r>
            <a:r>
              <a:rPr lang="en-US" dirty="0"/>
              <a:t>cat </a:t>
            </a:r>
            <a:r>
              <a:rPr lang="en-US" dirty="0" smtClean="0"/>
              <a:t>Experiment</a:t>
            </a:r>
          </a:p>
          <a:p>
            <a:endParaRPr lang="en-US" dirty="0"/>
          </a:p>
        </p:txBody>
      </p:sp>
      <p:pic>
        <p:nvPicPr>
          <p:cNvPr id="4" name="Picture 3"/>
          <p:cNvPicPr>
            <a:picLocks noChangeAspect="1"/>
          </p:cNvPicPr>
          <p:nvPr/>
        </p:nvPicPr>
        <p:blipFill>
          <a:blip r:embed="rId2"/>
          <a:stretch>
            <a:fillRect/>
          </a:stretch>
        </p:blipFill>
        <p:spPr>
          <a:xfrm>
            <a:off x="5730210" y="4663740"/>
            <a:ext cx="3410125" cy="1816193"/>
          </a:xfrm>
          <a:prstGeom prst="rect">
            <a:avLst/>
          </a:prstGeom>
        </p:spPr>
      </p:pic>
    </p:spTree>
    <p:extLst>
      <p:ext uri="{BB962C8B-B14F-4D97-AF65-F5344CB8AC3E}">
        <p14:creationId xmlns:p14="http://schemas.microsoft.com/office/powerpoint/2010/main" val="1886447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Entanglement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Particles </a:t>
            </a:r>
            <a:r>
              <a:rPr lang="en-US" dirty="0"/>
              <a:t>(such as photons, electrons, or q-bits) that have interacted at some point retain a type of connection and can be entangled with each other in pairs, in process known as correlation. Knowing the spin state of one entangled particle up or down allows one to know that the spin of its mate is in the opposite direction and this is known as Entanglement.</a:t>
            </a:r>
          </a:p>
          <a:p>
            <a:r>
              <a:rPr lang="en-US" dirty="0"/>
              <a:t>Quantum entanglement allows qubits that are separated by incredible distances to interact with each other instantaneously (not limited to the speed of light). Taken together, quantum superposition and entanglement create an enormously enhanced computing power.</a:t>
            </a:r>
          </a:p>
        </p:txBody>
      </p:sp>
      <p:pic>
        <p:nvPicPr>
          <p:cNvPr id="4" name="Picture 3"/>
          <p:cNvPicPr>
            <a:picLocks noChangeAspect="1"/>
          </p:cNvPicPr>
          <p:nvPr/>
        </p:nvPicPr>
        <p:blipFill>
          <a:blip r:embed="rId2"/>
          <a:stretch>
            <a:fillRect/>
          </a:stretch>
        </p:blipFill>
        <p:spPr>
          <a:xfrm>
            <a:off x="2958939" y="2876521"/>
            <a:ext cx="6274122" cy="1104957"/>
          </a:xfrm>
          <a:prstGeom prst="rect">
            <a:avLst/>
          </a:prstGeom>
        </p:spPr>
      </p:pic>
    </p:spTree>
    <p:extLst>
      <p:ext uri="{BB962C8B-B14F-4D97-AF65-F5344CB8AC3E}">
        <p14:creationId xmlns:p14="http://schemas.microsoft.com/office/powerpoint/2010/main" val="3227414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Entanglement - spooky reaction</a:t>
            </a:r>
            <a:endParaRPr lang="en-US" dirty="0"/>
          </a:p>
        </p:txBody>
      </p:sp>
      <p:pic>
        <p:nvPicPr>
          <p:cNvPr id="4" name="Content Placeholder 3"/>
          <p:cNvPicPr>
            <a:picLocks noGrp="1" noChangeAspect="1"/>
          </p:cNvPicPr>
          <p:nvPr>
            <p:ph idx="1"/>
          </p:nvPr>
        </p:nvPicPr>
        <p:blipFill>
          <a:blip r:embed="rId2"/>
          <a:stretch>
            <a:fillRect/>
          </a:stretch>
        </p:blipFill>
        <p:spPr>
          <a:xfrm>
            <a:off x="3208789" y="2249488"/>
            <a:ext cx="5771248" cy="3541712"/>
          </a:xfrm>
          <a:prstGeom prst="rect">
            <a:avLst/>
          </a:prstGeom>
        </p:spPr>
      </p:pic>
    </p:spTree>
    <p:extLst>
      <p:ext uri="{BB962C8B-B14F-4D97-AF65-F5344CB8AC3E}">
        <p14:creationId xmlns:p14="http://schemas.microsoft.com/office/powerpoint/2010/main" val="3675131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History </a:t>
            </a:r>
            <a:r>
              <a:rPr lang="en-US" dirty="0"/>
              <a:t>of Computer.</a:t>
            </a:r>
          </a:p>
          <a:p>
            <a:r>
              <a:rPr lang="en-US" dirty="0" smtClean="0"/>
              <a:t>What </a:t>
            </a:r>
            <a:r>
              <a:rPr lang="en-US" dirty="0"/>
              <a:t>is Quantum Computer ?</a:t>
            </a:r>
          </a:p>
          <a:p>
            <a:r>
              <a:rPr lang="en-US" dirty="0"/>
              <a:t>Why Quantum Computer ?</a:t>
            </a:r>
          </a:p>
          <a:p>
            <a:r>
              <a:rPr lang="en-US" dirty="0"/>
              <a:t>How Quantum Computer works?</a:t>
            </a:r>
          </a:p>
          <a:p>
            <a:r>
              <a:rPr lang="en-US" dirty="0" smtClean="0"/>
              <a:t>What </a:t>
            </a:r>
            <a:r>
              <a:rPr lang="en-US" dirty="0"/>
              <a:t>can Quantum Computer do?</a:t>
            </a:r>
          </a:p>
          <a:p>
            <a:r>
              <a:rPr lang="en-US" dirty="0"/>
              <a:t>Summary.</a:t>
            </a:r>
          </a:p>
        </p:txBody>
      </p:sp>
    </p:spTree>
    <p:extLst>
      <p:ext uri="{BB962C8B-B14F-4D97-AF65-F5344CB8AC3E}">
        <p14:creationId xmlns:p14="http://schemas.microsoft.com/office/powerpoint/2010/main" val="3029785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of Q-bits</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a:p>
          <a:p>
            <a:r>
              <a:rPr lang="en-US" dirty="0" smtClean="0"/>
              <a:t>A </a:t>
            </a:r>
            <a:r>
              <a:rPr lang="en-US" dirty="0"/>
              <a:t>100 Q-bit quantum computer is more power full than a super computer....</a:t>
            </a:r>
          </a:p>
          <a:p>
            <a:r>
              <a:rPr lang="en-US" dirty="0"/>
              <a:t>A Quantum computer with 500 Q-bits is more power full than all the computer of world connect together.</a:t>
            </a:r>
          </a:p>
        </p:txBody>
      </p:sp>
      <p:pic>
        <p:nvPicPr>
          <p:cNvPr id="4" name="Picture 3"/>
          <p:cNvPicPr>
            <a:picLocks noChangeAspect="1"/>
          </p:cNvPicPr>
          <p:nvPr/>
        </p:nvPicPr>
        <p:blipFill>
          <a:blip r:embed="rId2"/>
          <a:stretch>
            <a:fillRect/>
          </a:stretch>
        </p:blipFill>
        <p:spPr>
          <a:xfrm>
            <a:off x="2223226" y="1442111"/>
            <a:ext cx="5454930" cy="2578233"/>
          </a:xfrm>
          <a:prstGeom prst="rect">
            <a:avLst/>
          </a:prstGeom>
        </p:spPr>
      </p:pic>
    </p:spTree>
    <p:extLst>
      <p:ext uri="{BB962C8B-B14F-4D97-AF65-F5344CB8AC3E}">
        <p14:creationId xmlns:p14="http://schemas.microsoft.com/office/powerpoint/2010/main" val="1490046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of Q-bits/states</a:t>
            </a:r>
          </a:p>
        </p:txBody>
      </p:sp>
      <p:sp>
        <p:nvSpPr>
          <p:cNvPr id="3" name="Content Placeholder 2"/>
          <p:cNvSpPr>
            <a:spLocks noGrp="1"/>
          </p:cNvSpPr>
          <p:nvPr>
            <p:ph idx="1"/>
          </p:nvPr>
        </p:nvSpPr>
        <p:spPr/>
        <p:txBody>
          <a:bodyPr>
            <a:normAutofit lnSpcReduction="10000"/>
          </a:bodyPr>
          <a:lstStyle/>
          <a:p>
            <a:r>
              <a:rPr lang="en-US" dirty="0" smtClean="0"/>
              <a:t>States </a:t>
            </a:r>
            <a:r>
              <a:rPr lang="en-US" dirty="0"/>
              <a:t>can be represented via either the vector/matrix notation, or Dirac Notation. Dirac Notation is more useful for describing the quantum states and the evolution of the state of the system </a:t>
            </a:r>
            <a:endParaRPr lang="en-US" dirty="0" smtClean="0"/>
          </a:p>
          <a:p>
            <a:r>
              <a:rPr lang="en-US" dirty="0" smtClean="0"/>
              <a:t>Dirac </a:t>
            </a:r>
            <a:r>
              <a:rPr lang="en-US" dirty="0"/>
              <a:t>notation: </a:t>
            </a:r>
            <a:endParaRPr lang="en-US" dirty="0" smtClean="0"/>
          </a:p>
          <a:p>
            <a:r>
              <a:rPr lang="en-US" dirty="0" smtClean="0"/>
              <a:t>1</a:t>
            </a:r>
            <a:r>
              <a:rPr lang="en-US" dirty="0"/>
              <a:t>. ψ&gt;: denotes a column vector that represents a quantum state. </a:t>
            </a:r>
            <a:endParaRPr lang="en-US" dirty="0" smtClean="0"/>
          </a:p>
          <a:p>
            <a:r>
              <a:rPr lang="en-US" dirty="0" smtClean="0"/>
              <a:t>2</a:t>
            </a:r>
            <a:r>
              <a:rPr lang="en-US" dirty="0"/>
              <a:t>. &lt;ψ: denotes a row vector that represents the dual of 1, i.e. the complex conjugate </a:t>
            </a:r>
            <a:r>
              <a:rPr lang="en-US" dirty="0" smtClean="0"/>
              <a:t>transpose</a:t>
            </a:r>
          </a:p>
          <a:p>
            <a:endParaRPr lang="en-US" dirty="0"/>
          </a:p>
        </p:txBody>
      </p:sp>
      <p:pic>
        <p:nvPicPr>
          <p:cNvPr id="4" name="Picture 3"/>
          <p:cNvPicPr>
            <a:picLocks noChangeAspect="1"/>
          </p:cNvPicPr>
          <p:nvPr/>
        </p:nvPicPr>
        <p:blipFill>
          <a:blip r:embed="rId2"/>
          <a:stretch>
            <a:fillRect/>
          </a:stretch>
        </p:blipFill>
        <p:spPr>
          <a:xfrm>
            <a:off x="4569046" y="5200612"/>
            <a:ext cx="2629035" cy="742988"/>
          </a:xfrm>
          <a:prstGeom prst="rect">
            <a:avLst/>
          </a:prstGeom>
        </p:spPr>
      </p:pic>
    </p:spTree>
    <p:extLst>
      <p:ext uri="{BB962C8B-B14F-4D97-AF65-F5344CB8AC3E}">
        <p14:creationId xmlns:p14="http://schemas.microsoft.com/office/powerpoint/2010/main" val="3405256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Quantum Gates</a:t>
            </a:r>
          </a:p>
        </p:txBody>
      </p:sp>
      <p:sp>
        <p:nvSpPr>
          <p:cNvPr id="3" name="Content Placeholder 2"/>
          <p:cNvSpPr>
            <a:spLocks noGrp="1"/>
          </p:cNvSpPr>
          <p:nvPr>
            <p:ph idx="1"/>
          </p:nvPr>
        </p:nvSpPr>
        <p:spPr/>
        <p:txBody>
          <a:bodyPr/>
          <a:lstStyle/>
          <a:p>
            <a:r>
              <a:rPr lang="en-US" dirty="0" smtClean="0"/>
              <a:t>Quantum </a:t>
            </a:r>
            <a:r>
              <a:rPr lang="en-US" dirty="0"/>
              <a:t>Gates are same as classical Gates (AND, OR, NOT, XOR. etc.) but with a little change that is we use Quantum vector/matrix instead of classical transistor. although Quantum gates do the same functional operation. Quantum gates used during the computation must follow the fundamental laws of quantum physics. To satisfy this condition, using any matrix U as a quantum gate, it must be unitary.</a:t>
            </a:r>
            <a:endParaRPr lang="en-US" dirty="0"/>
          </a:p>
        </p:txBody>
      </p:sp>
      <p:pic>
        <p:nvPicPr>
          <p:cNvPr id="4" name="Picture 3"/>
          <p:cNvPicPr>
            <a:picLocks noChangeAspect="1"/>
          </p:cNvPicPr>
          <p:nvPr/>
        </p:nvPicPr>
        <p:blipFill>
          <a:blip r:embed="rId2"/>
          <a:stretch>
            <a:fillRect/>
          </a:stretch>
        </p:blipFill>
        <p:spPr>
          <a:xfrm>
            <a:off x="2193183" y="4985308"/>
            <a:ext cx="6420180" cy="711237"/>
          </a:xfrm>
          <a:prstGeom prst="rect">
            <a:avLst/>
          </a:prstGeom>
        </p:spPr>
      </p:pic>
    </p:spTree>
    <p:extLst>
      <p:ext uri="{BB962C8B-B14F-4D97-AF65-F5344CB8AC3E}">
        <p14:creationId xmlns:p14="http://schemas.microsoft.com/office/powerpoint/2010/main" val="3369309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19824" y="2409441"/>
            <a:ext cx="7188569" cy="3683189"/>
          </a:xfrm>
          <a:prstGeom prst="rect">
            <a:avLst/>
          </a:prstGeom>
        </p:spPr>
      </p:pic>
      <p:sp>
        <p:nvSpPr>
          <p:cNvPr id="2" name="Title 1"/>
          <p:cNvSpPr>
            <a:spLocks noGrp="1"/>
          </p:cNvSpPr>
          <p:nvPr>
            <p:ph type="title"/>
          </p:nvPr>
        </p:nvSpPr>
        <p:spPr/>
        <p:txBody>
          <a:bodyPr/>
          <a:lstStyle/>
          <a:p>
            <a:r>
              <a:rPr lang="en-US" dirty="0"/>
              <a:t>Quantum Architecture</a:t>
            </a:r>
            <a:endParaRPr lang="en-US" dirty="0"/>
          </a:p>
        </p:txBody>
      </p:sp>
      <p:pic>
        <p:nvPicPr>
          <p:cNvPr id="1026" name="Picture 2" descr="https://nextbigfuture.s3.amazonaws.com/uploads/2018/01/bce19ef9ba7b68311f7c71720ca44acf.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699298" y="2249488"/>
            <a:ext cx="4790229"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015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Quantum Computer do?</a:t>
            </a:r>
          </a:p>
        </p:txBody>
      </p:sp>
      <p:sp>
        <p:nvSpPr>
          <p:cNvPr id="3" name="Content Placeholder 2"/>
          <p:cNvSpPr>
            <a:spLocks noGrp="1"/>
          </p:cNvSpPr>
          <p:nvPr>
            <p:ph idx="1"/>
          </p:nvPr>
        </p:nvSpPr>
        <p:spPr/>
        <p:txBody>
          <a:bodyPr/>
          <a:lstStyle/>
          <a:p>
            <a:r>
              <a:rPr lang="en-US" dirty="0" smtClean="0"/>
              <a:t>Application</a:t>
            </a:r>
            <a:r>
              <a:rPr lang="en-US" dirty="0"/>
              <a:t>: </a:t>
            </a:r>
            <a:endParaRPr lang="en-US" dirty="0" smtClean="0"/>
          </a:p>
          <a:p>
            <a:pPr lvl="1"/>
            <a:r>
              <a:rPr lang="en-US" dirty="0" err="1" smtClean="0"/>
              <a:t>Factorisation</a:t>
            </a:r>
            <a:r>
              <a:rPr lang="en-US" dirty="0" smtClean="0"/>
              <a:t> </a:t>
            </a:r>
            <a:r>
              <a:rPr lang="en-US" dirty="0"/>
              <a:t>(data security) </a:t>
            </a:r>
            <a:endParaRPr lang="en-US" dirty="0" smtClean="0"/>
          </a:p>
          <a:p>
            <a:pPr lvl="1"/>
            <a:r>
              <a:rPr lang="en-US" dirty="0" smtClean="0"/>
              <a:t>Physical </a:t>
            </a:r>
            <a:r>
              <a:rPr lang="en-US" dirty="0"/>
              <a:t>modelling (climate, economic, engineering) </a:t>
            </a:r>
            <a:endParaRPr lang="en-US" dirty="0" smtClean="0"/>
          </a:p>
          <a:p>
            <a:pPr lvl="1"/>
            <a:r>
              <a:rPr lang="en-US" dirty="0" smtClean="0"/>
              <a:t>Simulation </a:t>
            </a:r>
            <a:r>
              <a:rPr lang="en-US" dirty="0"/>
              <a:t>(chemistry, </a:t>
            </a:r>
            <a:r>
              <a:rPr lang="en-US" dirty="0" smtClean="0"/>
              <a:t>material)</a:t>
            </a:r>
          </a:p>
          <a:p>
            <a:pPr lvl="1"/>
            <a:r>
              <a:rPr lang="en-US" dirty="0" smtClean="0"/>
              <a:t>Data </a:t>
            </a:r>
            <a:r>
              <a:rPr lang="en-US" dirty="0"/>
              <a:t>bases searching (bioinformatics)</a:t>
            </a:r>
            <a:endParaRPr lang="en-US" dirty="0"/>
          </a:p>
        </p:txBody>
      </p:sp>
    </p:spTree>
    <p:extLst>
      <p:ext uri="{BB962C8B-B14F-4D97-AF65-F5344CB8AC3E}">
        <p14:creationId xmlns:p14="http://schemas.microsoft.com/office/powerpoint/2010/main" val="4228637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Abacus of Quantum computer</a:t>
            </a:r>
            <a:endParaRPr lang="en-US" dirty="0"/>
          </a:p>
        </p:txBody>
      </p:sp>
      <p:sp>
        <p:nvSpPr>
          <p:cNvPr id="3" name="Content Placeholder 2"/>
          <p:cNvSpPr>
            <a:spLocks noGrp="1"/>
          </p:cNvSpPr>
          <p:nvPr>
            <p:ph idx="1"/>
          </p:nvPr>
        </p:nvSpPr>
        <p:spPr/>
        <p:txBody>
          <a:bodyPr/>
          <a:lstStyle/>
          <a:p>
            <a:r>
              <a:rPr lang="en-US" dirty="0" smtClean="0"/>
              <a:t>Canadian </a:t>
            </a:r>
            <a:r>
              <a:rPr lang="en-US" dirty="0"/>
              <a:t>start up company D-wave demonstrate a 30 Q-bit Quantum computer. The Computer solve the Sudoku puzzle and other pattern matching problems.</a:t>
            </a:r>
          </a:p>
        </p:txBody>
      </p:sp>
      <p:pic>
        <p:nvPicPr>
          <p:cNvPr id="4" name="Picture 3"/>
          <p:cNvPicPr>
            <a:picLocks noChangeAspect="1"/>
          </p:cNvPicPr>
          <p:nvPr/>
        </p:nvPicPr>
        <p:blipFill>
          <a:blip r:embed="rId2"/>
          <a:stretch>
            <a:fillRect/>
          </a:stretch>
        </p:blipFill>
        <p:spPr>
          <a:xfrm>
            <a:off x="8271097" y="3708267"/>
            <a:ext cx="2540131" cy="2616334"/>
          </a:xfrm>
          <a:prstGeom prst="rect">
            <a:avLst/>
          </a:prstGeom>
        </p:spPr>
      </p:pic>
      <p:pic>
        <p:nvPicPr>
          <p:cNvPr id="5" name="Picture 4"/>
          <p:cNvPicPr>
            <a:picLocks noChangeAspect="1"/>
          </p:cNvPicPr>
          <p:nvPr/>
        </p:nvPicPr>
        <p:blipFill>
          <a:blip r:embed="rId3"/>
          <a:stretch>
            <a:fillRect/>
          </a:stretch>
        </p:blipFill>
        <p:spPr>
          <a:xfrm>
            <a:off x="1385866" y="2879252"/>
            <a:ext cx="6464632" cy="3581584"/>
          </a:xfrm>
          <a:prstGeom prst="rect">
            <a:avLst/>
          </a:prstGeom>
        </p:spPr>
      </p:pic>
    </p:spTree>
    <p:extLst>
      <p:ext uri="{BB962C8B-B14F-4D97-AF65-F5344CB8AC3E}">
        <p14:creationId xmlns:p14="http://schemas.microsoft.com/office/powerpoint/2010/main" val="2276834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 </a:t>
            </a:r>
            <a:r>
              <a:rPr lang="en-US" dirty="0"/>
              <a:t>A quantum computer is a machine that performs calculations based on the laws of quantum mechanics, which is the behavior of particles at the sub-atomic level.</a:t>
            </a:r>
          </a:p>
          <a:p>
            <a:r>
              <a:rPr lang="en-US" dirty="0"/>
              <a:t>➤ David J </a:t>
            </a:r>
            <a:r>
              <a:rPr lang="en-US" dirty="0" err="1"/>
              <a:t>Wineland</a:t>
            </a:r>
            <a:r>
              <a:rPr lang="en-US" dirty="0"/>
              <a:t> And Serge </a:t>
            </a:r>
            <a:r>
              <a:rPr lang="en-US" dirty="0" err="1"/>
              <a:t>Haroche</a:t>
            </a:r>
            <a:r>
              <a:rPr lang="en-US" dirty="0"/>
              <a:t> were Awarded with the Nobel Prize for their work regarding measurement and manipulation of individual Quantum Systems in 2012.</a:t>
            </a:r>
          </a:p>
          <a:p>
            <a:r>
              <a:rPr lang="en-US" dirty="0"/>
              <a:t>Quantum computer use Q-bits to do operation. Electron, proton can be use as Q- bits.</a:t>
            </a:r>
          </a:p>
          <a:p>
            <a:r>
              <a:rPr lang="en-US" dirty="0"/>
              <a:t>Superposition and Entanglement are main building block of Quantum computing and these property speed up Quantum computer exponentially.</a:t>
            </a:r>
          </a:p>
          <a:p>
            <a:r>
              <a:rPr lang="en-US" dirty="0"/>
              <a:t>➤ Every time we add a Q-bit we double the computation power of Quantum computer.</a:t>
            </a:r>
          </a:p>
        </p:txBody>
      </p:sp>
    </p:spTree>
    <p:extLst>
      <p:ext uri="{BB962C8B-B14F-4D97-AF65-F5344CB8AC3E}">
        <p14:creationId xmlns:p14="http://schemas.microsoft.com/office/powerpoint/2010/main" val="665501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Computer </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There </a:t>
            </a:r>
            <a:r>
              <a:rPr lang="en-US" dirty="0"/>
              <a:t>are totally five Generations of Computer till now. Initially Generation term is used to distinguish between varying hardware technology. But nowadays include Hardware and Software.</a:t>
            </a:r>
          </a:p>
          <a:p>
            <a:r>
              <a:rPr lang="en-US" dirty="0"/>
              <a:t>Following are five main generation of computers</a:t>
            </a:r>
            <a:r>
              <a:rPr lang="en-US" dirty="0" smtClean="0"/>
              <a:t>:</a:t>
            </a:r>
            <a:endParaRPr lang="en-US" dirty="0"/>
          </a:p>
        </p:txBody>
      </p:sp>
    </p:spTree>
    <p:extLst>
      <p:ext uri="{BB962C8B-B14F-4D97-AF65-F5344CB8AC3E}">
        <p14:creationId xmlns:p14="http://schemas.microsoft.com/office/powerpoint/2010/main" val="218547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generation</a:t>
            </a:r>
            <a:endParaRPr lang="en-US" dirty="0"/>
          </a:p>
        </p:txBody>
      </p:sp>
      <p:pic>
        <p:nvPicPr>
          <p:cNvPr id="1026" name="Picture 2" descr="https://miro.medium.com/v2/resize:fit:1050/1*IyNDIq4oZSFBVu3K-j_d5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9961" y="2748252"/>
            <a:ext cx="4448322" cy="35417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html.scribdassets.com/6j3jwsuyf4o9wp9/images/1-d1e2718a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6775" y="2727468"/>
            <a:ext cx="5667375" cy="3562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688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1492" y="2788516"/>
            <a:ext cx="11213665" cy="1447800"/>
          </a:xfrm>
        </p:spPr>
        <p:txBody>
          <a:bodyPr/>
          <a:lstStyle/>
          <a:p>
            <a:endParaRPr lang="en-US" dirty="0"/>
          </a:p>
        </p:txBody>
      </p:sp>
      <p:pic>
        <p:nvPicPr>
          <p:cNvPr id="2050" name="Picture 2" descr="https://i.pcmag.com/imagery/encyclopedia-terms/amiga-_amiga.fit_lim.size_768x.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1945" y="2249488"/>
            <a:ext cx="2824936" cy="35417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calkinscomputers.com/sale/images/dc57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028700"/>
            <a:ext cx="28575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pauleneturnerwrites.com/wp-content/uploads/2017/09/A.I.-pic-300x16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3502" y="0"/>
            <a:ext cx="2857500" cy="15906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ni.scene7.com/is/image/ni/moore_s_law_v2?scl=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4884" y="0"/>
            <a:ext cx="4133850" cy="271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495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Quantum Computer :</a:t>
            </a:r>
          </a:p>
        </p:txBody>
      </p:sp>
      <p:sp>
        <p:nvSpPr>
          <p:cNvPr id="3" name="Content Placeholder 2"/>
          <p:cNvSpPr>
            <a:spLocks noGrp="1"/>
          </p:cNvSpPr>
          <p:nvPr>
            <p:ph idx="1"/>
          </p:nvPr>
        </p:nvSpPr>
        <p:spPr>
          <a:xfrm>
            <a:off x="1335376" y="1695305"/>
            <a:ext cx="9905999" cy="3541714"/>
          </a:xfrm>
        </p:spPr>
        <p:txBody>
          <a:bodyPr/>
          <a:lstStyle/>
          <a:p>
            <a:r>
              <a:rPr lang="en-US" dirty="0" smtClean="0"/>
              <a:t>A </a:t>
            </a:r>
            <a:r>
              <a:rPr lang="en-US" dirty="0"/>
              <a:t>quantum computer is a machine that performs calculations based on the laws of quantum mechanics, which is the behavior of particles at the sub-atomic level</a:t>
            </a:r>
            <a:r>
              <a:rPr lang="en-US" dirty="0" smtClean="0"/>
              <a:t>.</a:t>
            </a:r>
          </a:p>
          <a:p>
            <a:endParaRPr lang="en-US" dirty="0"/>
          </a:p>
        </p:txBody>
      </p:sp>
      <p:pic>
        <p:nvPicPr>
          <p:cNvPr id="5" name="Picture 2" descr="The future of IC 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7819" y="3297309"/>
            <a:ext cx="3153930" cy="236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186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Classical Computer :</a:t>
            </a:r>
            <a:br>
              <a:rPr lang="en-US" dirty="0"/>
            </a:br>
            <a:endParaRPr lang="en-US" dirty="0"/>
          </a:p>
        </p:txBody>
      </p:sp>
      <p:sp>
        <p:nvSpPr>
          <p:cNvPr id="3" name="Content Placeholder 2"/>
          <p:cNvSpPr>
            <a:spLocks noGrp="1"/>
          </p:cNvSpPr>
          <p:nvPr>
            <p:ph idx="1"/>
          </p:nvPr>
        </p:nvSpPr>
        <p:spPr/>
        <p:txBody>
          <a:bodyPr/>
          <a:lstStyle/>
          <a:p>
            <a:r>
              <a:rPr lang="en-US" dirty="0" smtClean="0"/>
              <a:t>A </a:t>
            </a:r>
            <a:r>
              <a:rPr lang="en-US" dirty="0"/>
              <a:t>computer that uses voltages flowing through circuits and gates, which use principle of Digital electronics to perform operation</a:t>
            </a:r>
          </a:p>
        </p:txBody>
      </p:sp>
      <p:pic>
        <p:nvPicPr>
          <p:cNvPr id="4" name="Picture 3"/>
          <p:cNvPicPr>
            <a:picLocks noChangeAspect="1"/>
          </p:cNvPicPr>
          <p:nvPr/>
        </p:nvPicPr>
        <p:blipFill>
          <a:blip r:embed="rId2"/>
          <a:stretch>
            <a:fillRect/>
          </a:stretch>
        </p:blipFill>
        <p:spPr>
          <a:xfrm>
            <a:off x="2460175" y="3676316"/>
            <a:ext cx="6274122" cy="1759040"/>
          </a:xfrm>
          <a:prstGeom prst="rect">
            <a:avLst/>
          </a:prstGeom>
        </p:spPr>
      </p:pic>
    </p:spTree>
    <p:extLst>
      <p:ext uri="{BB962C8B-B14F-4D97-AF65-F5344CB8AC3E}">
        <p14:creationId xmlns:p14="http://schemas.microsoft.com/office/powerpoint/2010/main" val="4187939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Moore's Law to the Atomic-scale</a:t>
            </a:r>
          </a:p>
        </p:txBody>
      </p:sp>
      <p:pic>
        <p:nvPicPr>
          <p:cNvPr id="4" name="Content Placeholder 3"/>
          <p:cNvPicPr>
            <a:picLocks noGrp="1" noChangeAspect="1"/>
          </p:cNvPicPr>
          <p:nvPr>
            <p:ph idx="1"/>
          </p:nvPr>
        </p:nvPicPr>
        <p:blipFill>
          <a:blip r:embed="rId2"/>
          <a:stretch>
            <a:fillRect/>
          </a:stretch>
        </p:blipFill>
        <p:spPr>
          <a:xfrm>
            <a:off x="2141335" y="2426412"/>
            <a:ext cx="7906156" cy="3187864"/>
          </a:xfrm>
          <a:prstGeom prst="rect">
            <a:avLst/>
          </a:prstGeom>
        </p:spPr>
      </p:pic>
    </p:spTree>
    <p:extLst>
      <p:ext uri="{BB962C8B-B14F-4D97-AF65-F5344CB8AC3E}">
        <p14:creationId xmlns:p14="http://schemas.microsoft.com/office/powerpoint/2010/main" val="2543726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Classical bits :</a:t>
            </a:r>
            <a:br>
              <a:rPr lang="en-US" dirty="0"/>
            </a:br>
            <a:endParaRPr lang="en-US" dirty="0"/>
          </a:p>
        </p:txBody>
      </p:sp>
      <p:sp>
        <p:nvSpPr>
          <p:cNvPr id="3" name="Content Placeholder 2"/>
          <p:cNvSpPr>
            <a:spLocks noGrp="1"/>
          </p:cNvSpPr>
          <p:nvPr>
            <p:ph idx="1"/>
          </p:nvPr>
        </p:nvSpPr>
        <p:spPr/>
        <p:txBody>
          <a:bodyPr/>
          <a:lstStyle/>
          <a:p>
            <a:r>
              <a:rPr lang="en-US" dirty="0" smtClean="0"/>
              <a:t>In </a:t>
            </a:r>
            <a:r>
              <a:rPr lang="en-US" dirty="0"/>
              <a:t>the classical computer every thing is decoded in binary number and these two binary bits are called Classical bits. Classical computer use these bits as combination and perform the desired result.</a:t>
            </a:r>
          </a:p>
          <a:p>
            <a:r>
              <a:rPr lang="en-US" dirty="0"/>
              <a:t>We know that a single chip made of large no of transistor and all this transistor must work reliably so that our computer/mobile/machine(based on binary bit) can work properly.</a:t>
            </a:r>
          </a:p>
        </p:txBody>
      </p:sp>
      <p:pic>
        <p:nvPicPr>
          <p:cNvPr id="4" name="Picture 3"/>
          <p:cNvPicPr>
            <a:picLocks noChangeAspect="1"/>
          </p:cNvPicPr>
          <p:nvPr/>
        </p:nvPicPr>
        <p:blipFill>
          <a:blip r:embed="rId2"/>
          <a:stretch>
            <a:fillRect/>
          </a:stretch>
        </p:blipFill>
        <p:spPr>
          <a:xfrm>
            <a:off x="5236867" y="4653636"/>
            <a:ext cx="5893103" cy="1873346"/>
          </a:xfrm>
          <a:prstGeom prst="rect">
            <a:avLst/>
          </a:prstGeom>
        </p:spPr>
      </p:pic>
    </p:spTree>
    <p:extLst>
      <p:ext uri="{BB962C8B-B14F-4D97-AF65-F5344CB8AC3E}">
        <p14:creationId xmlns:p14="http://schemas.microsoft.com/office/powerpoint/2010/main" val="7251895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577</TotalTime>
  <Words>1263</Words>
  <Application>Microsoft Office PowerPoint</Application>
  <PresentationFormat>Widescreen</PresentationFormat>
  <Paragraphs>81</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Trebuchet MS</vt:lpstr>
      <vt:lpstr>Tw Cen MT</vt:lpstr>
      <vt:lpstr>Circuit</vt:lpstr>
      <vt:lpstr>PowerPoint Presentation</vt:lpstr>
      <vt:lpstr>Outline:</vt:lpstr>
      <vt:lpstr>History of Computer :</vt:lpstr>
      <vt:lpstr>Computer generation</vt:lpstr>
      <vt:lpstr>PowerPoint Presentation</vt:lpstr>
      <vt:lpstr>Quantum Computer :</vt:lpstr>
      <vt:lpstr>Classical Computer : </vt:lpstr>
      <vt:lpstr>Moore's Law to the Atomic-scale</vt:lpstr>
      <vt:lpstr>Classical bits : </vt:lpstr>
      <vt:lpstr>Quantum bits :</vt:lpstr>
      <vt:lpstr>Essential Elements of Quantum Physics</vt:lpstr>
      <vt:lpstr>Quantum bits:</vt:lpstr>
      <vt:lpstr>Quantum bits:</vt:lpstr>
      <vt:lpstr>Quantum bits:</vt:lpstr>
      <vt:lpstr>How Quantum Computer works</vt:lpstr>
      <vt:lpstr>Superposition</vt:lpstr>
      <vt:lpstr>Superposition </vt:lpstr>
      <vt:lpstr>Entanglement</vt:lpstr>
      <vt:lpstr>Entanglement - spooky reaction</vt:lpstr>
      <vt:lpstr>Power of Q-bits</vt:lpstr>
      <vt:lpstr>Representation of Q-bits/states</vt:lpstr>
      <vt:lpstr>Quantum Gates</vt:lpstr>
      <vt:lpstr>Quantum Architecture</vt:lpstr>
      <vt:lpstr>What can Quantum Computer do?</vt:lpstr>
      <vt:lpstr>Abacus of Quantum computer</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14</cp:revision>
  <dcterms:created xsi:type="dcterms:W3CDTF">2024-01-14T06:38:59Z</dcterms:created>
  <dcterms:modified xsi:type="dcterms:W3CDTF">2024-01-14T20:42:15Z</dcterms:modified>
</cp:coreProperties>
</file>